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311" r:id="rId3"/>
    <p:sldId id="1302" r:id="rId4"/>
    <p:sldId id="1318" r:id="rId5"/>
    <p:sldId id="1317" r:id="rId6"/>
    <p:sldId id="1319" r:id="rId7"/>
    <p:sldId id="1314"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9" autoAdjust="0"/>
    <p:restoredTop sz="88764" autoAdjust="0"/>
  </p:normalViewPr>
  <p:slideViewPr>
    <p:cSldViewPr>
      <p:cViewPr varScale="1">
        <p:scale>
          <a:sx n="161" d="100"/>
          <a:sy n="161" d="100"/>
        </p:scale>
        <p:origin x="1832"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3/3/23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41604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5973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849694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34145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4030311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3:1-20</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45822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dirty="0">
                <a:solidFill>
                  <a:srgbClr val="FFFFFF"/>
                </a:solidFill>
                <a:effectLst/>
                <a:latin typeface="Times New Roman" panose="02020603050405020304" pitchFamily="18" charset="0"/>
                <a:ea typeface="Times New Roman" panose="02020603050405020304" pitchFamily="18" charset="0"/>
              </a:rPr>
              <a:t>3 </a:t>
            </a:r>
            <a:r>
              <a:rPr lang="en-AU" sz="2400" dirty="0">
                <a:solidFill>
                  <a:srgbClr val="FFFFFF"/>
                </a:solidFill>
                <a:effectLst/>
                <a:latin typeface="Times New Roman" panose="02020603050405020304" pitchFamily="18" charset="0"/>
                <a:ea typeface="Times New Roman" panose="02020603050405020304" pitchFamily="18" charset="0"/>
              </a:rPr>
              <a:t>In the fifteenth year of the reign of Tiberius Caesar, Pontius Pilate being governor of Judea, and Herod being tetrarch of Galilee, and his brother Philip tetrarch of the region of Ituraea and </a:t>
            </a:r>
            <a:r>
              <a:rPr lang="en-AU" sz="2400" dirty="0" err="1">
                <a:solidFill>
                  <a:srgbClr val="FFFFFF"/>
                </a:solidFill>
                <a:effectLst/>
                <a:latin typeface="Times New Roman" panose="02020603050405020304" pitchFamily="18" charset="0"/>
                <a:ea typeface="Times New Roman" panose="02020603050405020304" pitchFamily="18" charset="0"/>
              </a:rPr>
              <a:t>Trachonitis</a:t>
            </a:r>
            <a:r>
              <a:rPr lang="en-AU" sz="2400" dirty="0">
                <a:solidFill>
                  <a:srgbClr val="FFFFFF"/>
                </a:solidFill>
                <a:effectLst/>
                <a:latin typeface="Times New Roman" panose="02020603050405020304" pitchFamily="18" charset="0"/>
                <a:ea typeface="Times New Roman" panose="02020603050405020304" pitchFamily="18" charset="0"/>
              </a:rPr>
              <a:t>, and </a:t>
            </a:r>
            <a:r>
              <a:rPr lang="en-AU" sz="2400" dirty="0" err="1">
                <a:solidFill>
                  <a:srgbClr val="FFFFFF"/>
                </a:solidFill>
                <a:effectLst/>
                <a:latin typeface="Times New Roman" panose="02020603050405020304" pitchFamily="18" charset="0"/>
                <a:ea typeface="Times New Roman" panose="02020603050405020304" pitchFamily="18" charset="0"/>
              </a:rPr>
              <a:t>Lysanias</a:t>
            </a:r>
            <a:r>
              <a:rPr lang="en-AU" sz="2400" dirty="0">
                <a:solidFill>
                  <a:srgbClr val="FFFFFF"/>
                </a:solidFill>
                <a:effectLst/>
                <a:latin typeface="Times New Roman" panose="02020603050405020304" pitchFamily="18" charset="0"/>
                <a:ea typeface="Times New Roman" panose="02020603050405020304" pitchFamily="18" charset="0"/>
              </a:rPr>
              <a:t> tetrarch of Abilene, </a:t>
            </a:r>
            <a:r>
              <a:rPr lang="en-AU" sz="2400" b="1" baseline="30000" dirty="0">
                <a:solidFill>
                  <a:srgbClr val="FFFFFF"/>
                </a:solidFill>
                <a:effectLst/>
                <a:latin typeface="Times New Roman" panose="02020603050405020304" pitchFamily="18" charset="0"/>
                <a:ea typeface="Times New Roman" panose="02020603050405020304" pitchFamily="18" charset="0"/>
              </a:rPr>
              <a:t>2 </a:t>
            </a:r>
            <a:r>
              <a:rPr lang="en-AU" sz="2400" dirty="0">
                <a:solidFill>
                  <a:srgbClr val="FFFFFF"/>
                </a:solidFill>
                <a:effectLst/>
                <a:latin typeface="Times New Roman" panose="02020603050405020304" pitchFamily="18" charset="0"/>
                <a:ea typeface="Times New Roman" panose="02020603050405020304" pitchFamily="18" charset="0"/>
              </a:rPr>
              <a:t>during the high priesthood of Annas and Caiaphas, the word of God came to John the son of Zechariah in the wilderness.  </a:t>
            </a:r>
            <a:r>
              <a:rPr lang="en-AU" sz="2400" b="1" baseline="30000" dirty="0">
                <a:solidFill>
                  <a:srgbClr val="FFFFFF"/>
                </a:solidFill>
                <a:effectLst/>
                <a:latin typeface="Times New Roman" panose="02020603050405020304" pitchFamily="18" charset="0"/>
                <a:ea typeface="Times New Roman" panose="02020603050405020304" pitchFamily="18" charset="0"/>
              </a:rPr>
              <a:t>3 </a:t>
            </a:r>
            <a:r>
              <a:rPr lang="en-AU" sz="2400" dirty="0">
                <a:solidFill>
                  <a:srgbClr val="FFFFFF"/>
                </a:solidFill>
                <a:effectLst/>
                <a:latin typeface="Times New Roman" panose="02020603050405020304" pitchFamily="18" charset="0"/>
                <a:ea typeface="Times New Roman" panose="02020603050405020304" pitchFamily="18" charset="0"/>
              </a:rPr>
              <a:t>And he went into all the region around the Jordan, proclaiming a baptism of repentance for the forgiveness of sins.  </a:t>
            </a:r>
            <a:r>
              <a:rPr lang="en-AU" sz="2400" b="1" baseline="30000" dirty="0">
                <a:solidFill>
                  <a:srgbClr val="FFFFFF"/>
                </a:solidFill>
                <a:effectLst/>
                <a:latin typeface="Times New Roman" panose="02020603050405020304" pitchFamily="18" charset="0"/>
                <a:ea typeface="Times New Roman" panose="02020603050405020304" pitchFamily="18" charset="0"/>
              </a:rPr>
              <a:t>4 </a:t>
            </a:r>
            <a:r>
              <a:rPr lang="en-AU" sz="2400" dirty="0">
                <a:solidFill>
                  <a:srgbClr val="FFFFFF"/>
                </a:solidFill>
                <a:effectLst/>
                <a:latin typeface="Times New Roman" panose="02020603050405020304" pitchFamily="18" charset="0"/>
                <a:ea typeface="Times New Roman" panose="02020603050405020304" pitchFamily="18" charset="0"/>
              </a:rPr>
              <a:t>As it is written in the book of the words of Isaiah the prophet, </a:t>
            </a:r>
            <a:endParaRPr lang="en-AU" sz="2400" dirty="0">
              <a:effectLst/>
              <a:latin typeface="Calibri" panose="020F0502020204030204" pitchFamily="34" charset="0"/>
              <a:ea typeface="Times New Roman" panose="02020603050405020304" pitchFamily="18" charset="0"/>
            </a:endParaRPr>
          </a:p>
          <a:p>
            <a:pPr>
              <a:lnSpc>
                <a:spcPct val="110000"/>
              </a:lnSpc>
              <a:spcAft>
                <a:spcPts val="1000"/>
              </a:spcAft>
            </a:pPr>
            <a:r>
              <a:rPr lang="en-AU" sz="2400" dirty="0">
                <a:solidFill>
                  <a:srgbClr val="FFFFFF"/>
                </a:solidFill>
                <a:effectLst/>
                <a:latin typeface="Times New Roman" panose="02020603050405020304" pitchFamily="18" charset="0"/>
                <a:ea typeface="Times New Roman" panose="02020603050405020304" pitchFamily="18" charset="0"/>
              </a:rPr>
              <a:t> </a:t>
            </a:r>
            <a:endParaRPr lang="en-AU" sz="24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400" dirty="0">
                <a:solidFill>
                  <a:srgbClr val="FFFFFF"/>
                </a:solidFill>
                <a:effectLst/>
                <a:latin typeface="Times New Roman" panose="02020603050405020304" pitchFamily="18" charset="0"/>
                <a:ea typeface="Times New Roman" panose="02020603050405020304" pitchFamily="18" charset="0"/>
              </a:rPr>
              <a:t>		“The voice of one crying in the wilderness:  </a:t>
            </a:r>
            <a:endParaRPr lang="en-AU" sz="24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400" dirty="0">
                <a:solidFill>
                  <a:srgbClr val="FFFFFF"/>
                </a:solidFill>
                <a:effectLst/>
                <a:latin typeface="Times New Roman" panose="02020603050405020304" pitchFamily="18" charset="0"/>
                <a:ea typeface="Times New Roman" panose="02020603050405020304" pitchFamily="18" charset="0"/>
              </a:rPr>
              <a:t>		‘Prepare the way of the Lord, </a:t>
            </a:r>
            <a:endParaRPr lang="en-AU" sz="2400" dirty="0">
              <a:effectLst/>
              <a:latin typeface="Calibri" panose="020F0502020204030204" pitchFamily="34" charset="0"/>
              <a:ea typeface="Times New Roman" panose="02020603050405020304" pitchFamily="18" charset="0"/>
            </a:endParaRPr>
          </a:p>
          <a:p>
            <a:pPr marL="609600" indent="-203200">
              <a:lnSpc>
                <a:spcPct val="110000"/>
              </a:lnSpc>
              <a:spcAft>
                <a:spcPts val="1000"/>
              </a:spcAft>
            </a:pPr>
            <a:r>
              <a:rPr lang="en-AU" sz="2400" dirty="0">
                <a:solidFill>
                  <a:srgbClr val="FFFFFF"/>
                </a:solidFill>
                <a:effectLst/>
                <a:latin typeface="Times New Roman" panose="02020603050405020304" pitchFamily="18" charset="0"/>
                <a:ea typeface="Times New Roman" panose="02020603050405020304" pitchFamily="18" charset="0"/>
              </a:rPr>
              <a:t>make his paths straight.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647700"/>
          </a:xfrm>
          <a:prstGeom prst="rect">
            <a:avLst/>
          </a:prstGeom>
          <a:noFill/>
          <a:ln w="9525">
            <a:noFill/>
            <a:miter lim="800000"/>
            <a:headEnd/>
            <a:tailEnd/>
          </a:ln>
        </p:spPr>
        <p:txBody>
          <a:bodyPr wrap="square">
            <a:prstTxWarp prst="textNoShape">
              <a:avLst/>
            </a:prstTxWarp>
            <a:spAutoFit/>
          </a:bodyPr>
          <a:lstStyle/>
          <a:p>
            <a:pPr marL="609600" indent="-609600">
              <a:lnSpc>
                <a:spcPct val="110000"/>
              </a:lnSpc>
              <a:spcAft>
                <a:spcPts val="1000"/>
              </a:spcAft>
              <a:tabLst>
                <a:tab pos="127000" algn="r"/>
                <a:tab pos="254000" algn="l"/>
              </a:tabLst>
            </a:pPr>
            <a:r>
              <a:rPr lang="en-AU" sz="2400" dirty="0">
                <a:solidFill>
                  <a:srgbClr val="FFFFFF"/>
                </a:solidFill>
                <a:effectLst/>
                <a:latin typeface="Times New Roman" panose="02020603050405020304" pitchFamily="18" charset="0"/>
                <a:ea typeface="Times New Roman" panose="02020603050405020304" pitchFamily="18" charset="0"/>
              </a:rPr>
              <a:t>	</a:t>
            </a:r>
            <a:r>
              <a:rPr lang="en-AU" sz="2400" b="1" baseline="30000" dirty="0">
                <a:solidFill>
                  <a:srgbClr val="FFFFFF"/>
                </a:solidFill>
                <a:effectLst/>
                <a:latin typeface="Times New Roman" panose="02020603050405020304" pitchFamily="18" charset="0"/>
                <a:ea typeface="Times New Roman" panose="02020603050405020304" pitchFamily="18" charset="0"/>
              </a:rPr>
              <a:t>5 </a:t>
            </a:r>
            <a:r>
              <a:rPr lang="en-AU" sz="2400" dirty="0">
                <a:solidFill>
                  <a:srgbClr val="FFFFFF"/>
                </a:solidFill>
                <a:effectLst/>
                <a:latin typeface="Times New Roman" panose="02020603050405020304" pitchFamily="18" charset="0"/>
                <a:ea typeface="Times New Roman" panose="02020603050405020304" pitchFamily="18" charset="0"/>
              </a:rPr>
              <a:t>	Every valley shall be filled, </a:t>
            </a:r>
            <a:endParaRPr lang="en-AU" sz="2400" dirty="0">
              <a:effectLst/>
              <a:latin typeface="Calibri" panose="020F0502020204030204" pitchFamily="34" charset="0"/>
              <a:ea typeface="Times New Roman" panose="02020603050405020304" pitchFamily="18" charset="0"/>
            </a:endParaRPr>
          </a:p>
          <a:p>
            <a:pPr marL="609600" indent="-203200">
              <a:lnSpc>
                <a:spcPct val="110000"/>
              </a:lnSpc>
              <a:spcAft>
                <a:spcPts val="1000"/>
              </a:spcAft>
            </a:pPr>
            <a:r>
              <a:rPr lang="en-AU" sz="2400" dirty="0">
                <a:solidFill>
                  <a:srgbClr val="FFFFFF"/>
                </a:solidFill>
                <a:effectLst/>
                <a:latin typeface="Times New Roman" panose="02020603050405020304" pitchFamily="18" charset="0"/>
                <a:ea typeface="Times New Roman" panose="02020603050405020304" pitchFamily="18" charset="0"/>
              </a:rPr>
              <a:t>and every mountain and hill shall be made low, </a:t>
            </a:r>
            <a:endParaRPr lang="en-AU" sz="24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400" dirty="0">
                <a:solidFill>
                  <a:srgbClr val="FFFFFF"/>
                </a:solidFill>
                <a:effectLst/>
                <a:latin typeface="Times New Roman" panose="02020603050405020304" pitchFamily="18" charset="0"/>
                <a:ea typeface="Times New Roman" panose="02020603050405020304" pitchFamily="18" charset="0"/>
              </a:rPr>
              <a:t>		and the crooked shall become straight, </a:t>
            </a:r>
            <a:endParaRPr lang="en-AU" sz="2400" dirty="0">
              <a:effectLst/>
              <a:latin typeface="Calibri" panose="020F0502020204030204" pitchFamily="34" charset="0"/>
              <a:ea typeface="Times New Roman" panose="02020603050405020304" pitchFamily="18" charset="0"/>
            </a:endParaRPr>
          </a:p>
          <a:p>
            <a:pPr marL="609600" indent="-203200">
              <a:lnSpc>
                <a:spcPct val="110000"/>
              </a:lnSpc>
              <a:spcAft>
                <a:spcPts val="1000"/>
              </a:spcAft>
            </a:pPr>
            <a:r>
              <a:rPr lang="en-AU" sz="2400" dirty="0">
                <a:solidFill>
                  <a:srgbClr val="FFFFFF"/>
                </a:solidFill>
                <a:effectLst/>
                <a:latin typeface="Times New Roman" panose="02020603050405020304" pitchFamily="18" charset="0"/>
                <a:ea typeface="Times New Roman" panose="02020603050405020304" pitchFamily="18" charset="0"/>
              </a:rPr>
              <a:t>and the rough places shall become level ways, </a:t>
            </a:r>
            <a:endParaRPr lang="en-AU" sz="24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400" dirty="0">
                <a:solidFill>
                  <a:srgbClr val="FFFFFF"/>
                </a:solidFill>
                <a:effectLst/>
                <a:latin typeface="Times New Roman" panose="02020603050405020304" pitchFamily="18" charset="0"/>
                <a:ea typeface="Times New Roman" panose="02020603050405020304" pitchFamily="18" charset="0"/>
              </a:rPr>
              <a:t>	</a:t>
            </a:r>
            <a:r>
              <a:rPr lang="en-AU" sz="2400" b="1" baseline="30000" dirty="0">
                <a:solidFill>
                  <a:srgbClr val="FFFFFF"/>
                </a:solidFill>
                <a:effectLst/>
                <a:latin typeface="Times New Roman" panose="02020603050405020304" pitchFamily="18" charset="0"/>
                <a:ea typeface="Times New Roman" panose="02020603050405020304" pitchFamily="18" charset="0"/>
              </a:rPr>
              <a:t>6 </a:t>
            </a:r>
            <a:r>
              <a:rPr lang="en-AU" sz="2400" dirty="0">
                <a:solidFill>
                  <a:srgbClr val="FFFFFF"/>
                </a:solidFill>
                <a:effectLst/>
                <a:latin typeface="Times New Roman" panose="02020603050405020304" pitchFamily="18" charset="0"/>
                <a:ea typeface="Times New Roman" panose="02020603050405020304" pitchFamily="18" charset="0"/>
              </a:rPr>
              <a:t>	and all flesh shall see the salvation of God.’ ”  </a:t>
            </a:r>
            <a:endParaRPr lang="en-AU" sz="10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1000" dirty="0">
                <a:solidFill>
                  <a:srgbClr val="FFFFFF"/>
                </a:solidFill>
                <a:effectLst/>
                <a:latin typeface="Times New Roman" panose="02020603050405020304" pitchFamily="18" charset="0"/>
                <a:ea typeface="Times New Roman" panose="02020603050405020304" pitchFamily="18" charset="0"/>
              </a:rPr>
              <a:t> </a:t>
            </a:r>
            <a:endParaRPr lang="en-AU" sz="1000" dirty="0">
              <a:effectLst/>
              <a:latin typeface="Calibri" panose="020F0502020204030204" pitchFamily="34" charset="0"/>
              <a:ea typeface="Times New Roman" panose="02020603050405020304" pitchFamily="18" charset="0"/>
            </a:endParaRPr>
          </a:p>
          <a:p>
            <a:r>
              <a:rPr lang="en-AU" sz="2400" b="1" baseline="30000" dirty="0">
                <a:solidFill>
                  <a:srgbClr val="FFFFFF"/>
                </a:solidFill>
                <a:effectLst/>
                <a:latin typeface="Times New Roman" panose="02020603050405020304" pitchFamily="18" charset="0"/>
                <a:ea typeface="Times New Roman" panose="02020603050405020304" pitchFamily="18" charset="0"/>
              </a:rPr>
              <a:t>7 </a:t>
            </a:r>
            <a:r>
              <a:rPr lang="en-AU" sz="2400" dirty="0">
                <a:solidFill>
                  <a:srgbClr val="FFFFFF"/>
                </a:solidFill>
                <a:effectLst/>
                <a:latin typeface="Times New Roman" panose="02020603050405020304" pitchFamily="18" charset="0"/>
                <a:ea typeface="Times New Roman" panose="02020603050405020304" pitchFamily="18" charset="0"/>
              </a:rPr>
              <a:t>He said therefore to the crowds that came out to be baptized by him, “You brood of vipers!  Who warned you to flee from the wrath to come?  </a:t>
            </a:r>
            <a:r>
              <a:rPr lang="en-AU" sz="2400" b="1" baseline="30000" dirty="0">
                <a:solidFill>
                  <a:srgbClr val="FFFFFF"/>
                </a:solidFill>
                <a:effectLst/>
                <a:latin typeface="Times New Roman" panose="02020603050405020304" pitchFamily="18" charset="0"/>
                <a:ea typeface="Times New Roman" panose="02020603050405020304" pitchFamily="18" charset="0"/>
              </a:rPr>
              <a:t>8 </a:t>
            </a:r>
            <a:r>
              <a:rPr lang="en-AU" sz="2400" dirty="0">
                <a:solidFill>
                  <a:srgbClr val="FFFFFF"/>
                </a:solidFill>
                <a:effectLst/>
                <a:latin typeface="Times New Roman" panose="02020603050405020304" pitchFamily="18" charset="0"/>
                <a:ea typeface="Times New Roman" panose="02020603050405020304" pitchFamily="18" charset="0"/>
              </a:rPr>
              <a:t>Bear fruits in keeping with repentance.  And do not begin to say to yourselves, ‘We have Abraham as our father.’ For I tell you, God is able from these stones to raise up children for Abraham.  </a:t>
            </a:r>
            <a:r>
              <a:rPr lang="en-AU" sz="2400" b="1" baseline="30000" dirty="0">
                <a:solidFill>
                  <a:srgbClr val="FFFFFF"/>
                </a:solidFill>
                <a:effectLst/>
                <a:latin typeface="Times New Roman" panose="02020603050405020304" pitchFamily="18" charset="0"/>
                <a:ea typeface="Times New Roman" panose="02020603050405020304" pitchFamily="18" charset="0"/>
              </a:rPr>
              <a:t>9 </a:t>
            </a:r>
            <a:r>
              <a:rPr lang="en-AU" sz="2400" dirty="0">
                <a:solidFill>
                  <a:srgbClr val="FFFFFF"/>
                </a:solidFill>
                <a:effectLst/>
                <a:latin typeface="Times New Roman" panose="02020603050405020304" pitchFamily="18" charset="0"/>
                <a:ea typeface="Times New Roman" panose="02020603050405020304" pitchFamily="18" charset="0"/>
              </a:rPr>
              <a:t>Even now the axe is laid to the root of the trees.  Every tree therefore that does not bear good fruit is cut down and thrown into the fire.”</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13397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31975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10 </a:t>
            </a:r>
            <a:r>
              <a:rPr lang="en-AU" sz="2400" dirty="0">
                <a:solidFill>
                  <a:srgbClr val="FFFFFF"/>
                </a:solidFill>
                <a:effectLst/>
                <a:latin typeface="Times New Roman" panose="02020603050405020304" pitchFamily="18" charset="0"/>
                <a:ea typeface="Times New Roman" panose="02020603050405020304" pitchFamily="18" charset="0"/>
              </a:rPr>
              <a:t>And the crowds asked him, “What then shall we do?”  </a:t>
            </a:r>
            <a:r>
              <a:rPr lang="en-AU" sz="2400" b="1" baseline="30000" dirty="0">
                <a:solidFill>
                  <a:srgbClr val="FFFFFF"/>
                </a:solidFill>
                <a:effectLst/>
                <a:latin typeface="Times New Roman" panose="02020603050405020304" pitchFamily="18" charset="0"/>
                <a:ea typeface="Times New Roman" panose="02020603050405020304" pitchFamily="18" charset="0"/>
              </a:rPr>
              <a:t>11 </a:t>
            </a:r>
            <a:r>
              <a:rPr lang="en-AU" sz="2400" dirty="0">
                <a:solidFill>
                  <a:srgbClr val="FFFFFF"/>
                </a:solidFill>
                <a:effectLst/>
                <a:latin typeface="Times New Roman" panose="02020603050405020304" pitchFamily="18" charset="0"/>
                <a:ea typeface="Times New Roman" panose="02020603050405020304" pitchFamily="18" charset="0"/>
              </a:rPr>
              <a:t>And he answered them, “Whoever has two tunics is to share with him who has none, and whoever has food is to do likewise.”  </a:t>
            </a:r>
            <a:r>
              <a:rPr lang="en-AU" sz="2400" b="1" baseline="30000" dirty="0">
                <a:solidFill>
                  <a:srgbClr val="FFFFFF"/>
                </a:solidFill>
                <a:effectLst/>
                <a:latin typeface="Times New Roman" panose="02020603050405020304" pitchFamily="18" charset="0"/>
                <a:ea typeface="Times New Roman" panose="02020603050405020304" pitchFamily="18" charset="0"/>
              </a:rPr>
              <a:t>12 </a:t>
            </a:r>
            <a:r>
              <a:rPr lang="en-AU" sz="2400" dirty="0">
                <a:solidFill>
                  <a:srgbClr val="FFFFFF"/>
                </a:solidFill>
                <a:effectLst/>
                <a:latin typeface="Times New Roman" panose="02020603050405020304" pitchFamily="18" charset="0"/>
                <a:ea typeface="Times New Roman" panose="02020603050405020304" pitchFamily="18" charset="0"/>
              </a:rPr>
              <a:t>Tax collectors also came to be baptized and said to him, “Teacher, what shall we do?”  </a:t>
            </a:r>
            <a:r>
              <a:rPr lang="en-AU" sz="2400" b="1" baseline="30000" dirty="0">
                <a:solidFill>
                  <a:srgbClr val="FFFFFF"/>
                </a:solidFill>
                <a:effectLst/>
                <a:latin typeface="Times New Roman" panose="02020603050405020304" pitchFamily="18" charset="0"/>
                <a:ea typeface="Times New Roman" panose="02020603050405020304" pitchFamily="18" charset="0"/>
              </a:rPr>
              <a:t>13 </a:t>
            </a:r>
            <a:r>
              <a:rPr lang="en-AU" sz="2400" dirty="0">
                <a:solidFill>
                  <a:srgbClr val="FFFFFF"/>
                </a:solidFill>
                <a:effectLst/>
                <a:latin typeface="Times New Roman" panose="02020603050405020304" pitchFamily="18" charset="0"/>
                <a:ea typeface="Times New Roman" panose="02020603050405020304" pitchFamily="18" charset="0"/>
              </a:rPr>
              <a:t>And he said to them, “Collect no more than you are authorized to do.”  </a:t>
            </a:r>
            <a:r>
              <a:rPr lang="en-AU" sz="2400" b="1" baseline="30000" dirty="0">
                <a:solidFill>
                  <a:srgbClr val="FFFFFF"/>
                </a:solidFill>
                <a:effectLst/>
                <a:latin typeface="Times New Roman" panose="02020603050405020304" pitchFamily="18" charset="0"/>
                <a:ea typeface="Times New Roman" panose="02020603050405020304" pitchFamily="18" charset="0"/>
              </a:rPr>
              <a:t>14 </a:t>
            </a:r>
            <a:r>
              <a:rPr lang="en-AU" sz="2400" dirty="0">
                <a:solidFill>
                  <a:srgbClr val="FFFFFF"/>
                </a:solidFill>
                <a:effectLst/>
                <a:latin typeface="Times New Roman" panose="02020603050405020304" pitchFamily="18" charset="0"/>
                <a:ea typeface="Times New Roman" panose="02020603050405020304" pitchFamily="18" charset="0"/>
              </a:rPr>
              <a:t>Soldiers also asked him, “And we, what shall we do?”  And he said to them, “Do not extort money from anyone by threats or by false accusation, and be content with your wages.”</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613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076261"/>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15 </a:t>
            </a:r>
            <a:r>
              <a:rPr lang="en-AU" sz="2400" dirty="0">
                <a:solidFill>
                  <a:srgbClr val="FFFFFF"/>
                </a:solidFill>
                <a:effectLst/>
                <a:latin typeface="Times New Roman" panose="02020603050405020304" pitchFamily="18" charset="0"/>
                <a:ea typeface="Times New Roman" panose="02020603050405020304" pitchFamily="18" charset="0"/>
              </a:rPr>
              <a:t>As the people were in expectation, and all were questioning in their hearts concerning John, whether he might be the Christ, </a:t>
            </a:r>
            <a:r>
              <a:rPr lang="en-AU" sz="2400" b="1" baseline="30000" dirty="0">
                <a:solidFill>
                  <a:srgbClr val="FFFFFF"/>
                </a:solidFill>
                <a:effectLst/>
                <a:latin typeface="Times New Roman" panose="02020603050405020304" pitchFamily="18" charset="0"/>
                <a:ea typeface="Times New Roman" panose="02020603050405020304" pitchFamily="18" charset="0"/>
              </a:rPr>
              <a:t>16 </a:t>
            </a:r>
            <a:r>
              <a:rPr lang="en-AU" sz="2400" dirty="0">
                <a:solidFill>
                  <a:srgbClr val="FFFFFF"/>
                </a:solidFill>
                <a:effectLst/>
                <a:latin typeface="Times New Roman" panose="02020603050405020304" pitchFamily="18" charset="0"/>
                <a:ea typeface="Times New Roman" panose="02020603050405020304" pitchFamily="18" charset="0"/>
              </a:rPr>
              <a:t>John answered them all, saying, “I baptize you with water, but he who is mightier than I is coming, the strap of whose sandals I am not worthy to untie.  He will baptize you with the Holy Spirit and fire.  </a:t>
            </a:r>
            <a:r>
              <a:rPr lang="en-AU" sz="2400" b="1" baseline="30000" dirty="0">
                <a:solidFill>
                  <a:srgbClr val="FFFFFF"/>
                </a:solidFill>
                <a:effectLst/>
                <a:latin typeface="Times New Roman" panose="02020603050405020304" pitchFamily="18" charset="0"/>
                <a:ea typeface="Times New Roman" panose="02020603050405020304" pitchFamily="18" charset="0"/>
              </a:rPr>
              <a:t>17 </a:t>
            </a:r>
            <a:r>
              <a:rPr lang="en-AU" sz="2400" dirty="0">
                <a:solidFill>
                  <a:srgbClr val="FFFFFF"/>
                </a:solidFill>
                <a:effectLst/>
                <a:latin typeface="Times New Roman" panose="02020603050405020304" pitchFamily="18" charset="0"/>
                <a:ea typeface="Times New Roman" panose="02020603050405020304" pitchFamily="18" charset="0"/>
              </a:rPr>
              <a:t>His winnowing fork is in his hand, to clear his threshing floor and to gather the wheat into his barn, but the chaff he will burn with unquenchable fire.”  </a:t>
            </a:r>
            <a:endParaRPr lang="en-AU" sz="24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400" dirty="0">
                <a:solidFill>
                  <a:srgbClr val="FFFFFF"/>
                </a:solidFill>
                <a:effectLst/>
                <a:latin typeface="Times New Roman" panose="02020603050405020304" pitchFamily="18" charset="0"/>
                <a:ea typeface="Times New Roman" panose="02020603050405020304" pitchFamily="18" charset="0"/>
              </a:rPr>
              <a:t> </a:t>
            </a:r>
            <a:endParaRPr lang="en-AU" sz="2400" dirty="0">
              <a:effectLst/>
              <a:latin typeface="Calibri" panose="020F0502020204030204" pitchFamily="34" charset="0"/>
              <a:ea typeface="Times New Roman" panose="02020603050405020304" pitchFamily="18" charset="0"/>
            </a:endParaRPr>
          </a:p>
          <a:p>
            <a:r>
              <a:rPr lang="en-AU" sz="2400" b="1" baseline="30000" dirty="0">
                <a:solidFill>
                  <a:srgbClr val="FFFFFF"/>
                </a:solidFill>
                <a:effectLst/>
                <a:latin typeface="Times New Roman" panose="02020603050405020304" pitchFamily="18" charset="0"/>
                <a:ea typeface="Times New Roman" panose="02020603050405020304" pitchFamily="18" charset="0"/>
              </a:rPr>
              <a:t>18 </a:t>
            </a:r>
            <a:r>
              <a:rPr lang="en-AU" sz="2400" dirty="0">
                <a:solidFill>
                  <a:srgbClr val="FFFFFF"/>
                </a:solidFill>
                <a:effectLst/>
                <a:latin typeface="Times New Roman" panose="02020603050405020304" pitchFamily="18" charset="0"/>
                <a:ea typeface="Times New Roman" panose="02020603050405020304" pitchFamily="18" charset="0"/>
              </a:rPr>
              <a:t>So with many other exhortations he preached good news to the people.  </a:t>
            </a:r>
            <a:r>
              <a:rPr lang="en-AU" sz="2400" b="1" baseline="30000" dirty="0">
                <a:solidFill>
                  <a:srgbClr val="FFFFFF"/>
                </a:solidFill>
                <a:effectLst/>
                <a:latin typeface="Times New Roman" panose="02020603050405020304" pitchFamily="18" charset="0"/>
                <a:ea typeface="Times New Roman" panose="02020603050405020304" pitchFamily="18" charset="0"/>
              </a:rPr>
              <a:t>19 </a:t>
            </a:r>
            <a:r>
              <a:rPr lang="en-AU" sz="2400" dirty="0">
                <a:solidFill>
                  <a:srgbClr val="FFFFFF"/>
                </a:solidFill>
                <a:effectLst/>
                <a:latin typeface="Times New Roman" panose="02020603050405020304" pitchFamily="18" charset="0"/>
                <a:ea typeface="Times New Roman" panose="02020603050405020304" pitchFamily="18" charset="0"/>
              </a:rPr>
              <a:t>But Herod the tetrarch, who had been reproved by him for Herodias, his brother’s wife, and for all the evil things that Herod had done, </a:t>
            </a:r>
            <a:r>
              <a:rPr lang="en-AU" sz="2400" b="1" baseline="30000" dirty="0">
                <a:solidFill>
                  <a:srgbClr val="FFFFFF"/>
                </a:solidFill>
                <a:effectLst/>
                <a:latin typeface="Times New Roman" panose="02020603050405020304" pitchFamily="18" charset="0"/>
                <a:ea typeface="Times New Roman" panose="02020603050405020304" pitchFamily="18" charset="0"/>
              </a:rPr>
              <a:t>20 </a:t>
            </a:r>
            <a:r>
              <a:rPr lang="en-AU" sz="2400" dirty="0">
                <a:solidFill>
                  <a:srgbClr val="FFFFFF"/>
                </a:solidFill>
                <a:effectLst/>
                <a:latin typeface="Times New Roman" panose="02020603050405020304" pitchFamily="18" charset="0"/>
                <a:ea typeface="Times New Roman" panose="02020603050405020304" pitchFamily="18" charset="0"/>
              </a:rPr>
              <a:t>added this to them all, that he locked up John in prison.</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255562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oowoomba Second Range Crossing opening date revealed | The Cairns Post">
            <a:extLst>
              <a:ext uri="{FF2B5EF4-FFF2-40B4-BE49-F238E27FC236}">
                <a16:creationId xmlns:a16="http://schemas.microsoft.com/office/drawing/2014/main" id="{5A0DD7E3-A45F-E6AF-E43A-A276996CBA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85750"/>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21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E62752-DB46-ECD3-8E62-B75AA8F45001}"/>
              </a:ext>
            </a:extLst>
          </p:cNvPr>
          <p:cNvSpPr txBox="1"/>
          <p:nvPr/>
        </p:nvSpPr>
        <p:spPr>
          <a:xfrm>
            <a:off x="12206" y="553244"/>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Israel was in disarray.  Too many (not real) kings;  Too many (not real) High Priests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timing for His Messiah to come as Eternal King  &amp;  Only High Priest</a:t>
            </a:r>
          </a:p>
        </p:txBody>
      </p:sp>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103339" y="3602462"/>
            <a:ext cx="8587530"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latin typeface="Comic Sans MS" panose="030F0902030302020204" pitchFamily="66" charset="0"/>
                <a:ea typeface="Times New Roman" panose="02020603050405020304" pitchFamily="18" charset="0"/>
                <a:cs typeface="Times New Roman" panose="02020603050405020304" pitchFamily="18" charset="0"/>
              </a:rPr>
              <a:t>Every tree therefore that does not bear good fruit is cut down and thrown into the fire.</a:t>
            </a:r>
            <a:endParaRPr lang="en-AU" sz="1600" dirty="0">
              <a:latin typeface="Comic Sans MS" panose="030F0902030302020204" pitchFamily="66" charset="0"/>
              <a:ea typeface="Times New Roman" panose="02020603050405020304" pitchFamily="18" charset="0"/>
            </a:endParaRPr>
          </a:p>
        </p:txBody>
      </p:sp>
      <p:sp>
        <p:nvSpPr>
          <p:cNvPr id="6" name="TextBox 5">
            <a:extLst>
              <a:ext uri="{FF2B5EF4-FFF2-40B4-BE49-F238E27FC236}">
                <a16:creationId xmlns:a16="http://schemas.microsoft.com/office/drawing/2014/main" id="{E6A9EDB9-E2C6-4A69-A785-850ADC7DE1C8}"/>
              </a:ext>
            </a:extLst>
          </p:cNvPr>
          <p:cNvSpPr txBox="1"/>
          <p:nvPr/>
        </p:nvSpPr>
        <p:spPr>
          <a:xfrm>
            <a:off x="107504" y="3250"/>
            <a:ext cx="8928992" cy="646331"/>
          </a:xfrm>
          <a:prstGeom prst="rect">
            <a:avLst/>
          </a:prstGeom>
          <a:noFill/>
          <a:ln>
            <a:noFill/>
          </a:ln>
        </p:spPr>
        <p:txBody>
          <a:bodyPr wrap="square" rtlCol="0">
            <a:spAutoFit/>
          </a:bodyPr>
          <a:lstStyle/>
          <a:p>
            <a:pPr marL="317500" indent="-317500" algn="ctr"/>
            <a:r>
              <a:rPr lang="en-AU" dirty="0">
                <a:solidFill>
                  <a:srgbClr val="FFFF00"/>
                </a:solidFill>
                <a:latin typeface="Times New Roman" panose="02020603050405020304" pitchFamily="18" charset="0"/>
                <a:cs typeface="Times New Roman" panose="02020603050405020304" pitchFamily="18" charset="0"/>
              </a:rPr>
              <a:t>Preparing for God’s Coming:</a:t>
            </a:r>
          </a:p>
          <a:p>
            <a:pPr marL="317500" indent="-317500" algn="ctr"/>
            <a:r>
              <a:rPr lang="en-AU" dirty="0">
                <a:solidFill>
                  <a:srgbClr val="FFFF00"/>
                </a:solidFill>
                <a:latin typeface="Times New Roman" panose="02020603050405020304" pitchFamily="18" charset="0"/>
                <a:cs typeface="Times New Roman" panose="02020603050405020304" pitchFamily="18" charset="0"/>
              </a:rPr>
              <a:t>Spiritual Road-building:      </a:t>
            </a:r>
            <a:r>
              <a:rPr lang="en-AU" u="sng" dirty="0">
                <a:solidFill>
                  <a:srgbClr val="FFFF00"/>
                </a:solidFill>
                <a:latin typeface="Times New Roman" panose="02020603050405020304" pitchFamily="18" charset="0"/>
                <a:cs typeface="Times New Roman" panose="02020603050405020304" pitchFamily="18" charset="0"/>
              </a:rPr>
              <a:t>Repentance for the forgiveness of Sins</a:t>
            </a:r>
          </a:p>
        </p:txBody>
      </p:sp>
      <p:sp>
        <p:nvSpPr>
          <p:cNvPr id="2" name="TextBox 1">
            <a:extLst>
              <a:ext uri="{FF2B5EF4-FFF2-40B4-BE49-F238E27FC236}">
                <a16:creationId xmlns:a16="http://schemas.microsoft.com/office/drawing/2014/main" id="{8EEB334F-9794-800C-2DA4-0DCD62F4D4FE}"/>
              </a:ext>
            </a:extLst>
          </p:cNvPr>
          <p:cNvSpPr txBox="1"/>
          <p:nvPr/>
        </p:nvSpPr>
        <p:spPr>
          <a:xfrm>
            <a:off x="0" y="1129308"/>
            <a:ext cx="9127083"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Baptism affirms a commitment to a completely new relationship with God</a:t>
            </a:r>
          </a:p>
        </p:txBody>
      </p:sp>
      <p:sp>
        <p:nvSpPr>
          <p:cNvPr id="4" name="TextBox 3">
            <a:extLst>
              <a:ext uri="{FF2B5EF4-FFF2-40B4-BE49-F238E27FC236}">
                <a16:creationId xmlns:a16="http://schemas.microsoft.com/office/drawing/2014/main" id="{06E739E1-E537-F705-B755-B8B773FC433B}"/>
              </a:ext>
            </a:extLst>
          </p:cNvPr>
          <p:cNvSpPr txBox="1"/>
          <p:nvPr/>
        </p:nvSpPr>
        <p:spPr>
          <a:xfrm>
            <a:off x="107504" y="1486014"/>
            <a:ext cx="3456384" cy="1200329"/>
          </a:xfrm>
          <a:prstGeom prst="rect">
            <a:avLst/>
          </a:prstGeom>
          <a:noFill/>
          <a:ln w="12700">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The message of John – Good News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Preparing for the coming King;</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Receiving Forgiveness;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Avoiding Judgment</a:t>
            </a:r>
          </a:p>
        </p:txBody>
      </p:sp>
      <p:sp>
        <p:nvSpPr>
          <p:cNvPr id="5" name="TextBox 4">
            <a:extLst>
              <a:ext uri="{FF2B5EF4-FFF2-40B4-BE49-F238E27FC236}">
                <a16:creationId xmlns:a16="http://schemas.microsoft.com/office/drawing/2014/main" id="{E91E71F4-4EFD-63E7-F582-9EA26CF6153B}"/>
              </a:ext>
            </a:extLst>
          </p:cNvPr>
          <p:cNvSpPr txBox="1"/>
          <p:nvPr/>
        </p:nvSpPr>
        <p:spPr>
          <a:xfrm>
            <a:off x="3936111" y="1749569"/>
            <a:ext cx="4818748" cy="646331"/>
          </a:xfrm>
          <a:prstGeom prst="rect">
            <a:avLst/>
          </a:prstGeom>
          <a:noFill/>
          <a:ln>
            <a:noFill/>
          </a:ln>
        </p:spPr>
        <p:txBody>
          <a:bodyPr wrap="square" rtlCol="0">
            <a:spAutoFit/>
          </a:bodyPr>
          <a:lstStyle/>
          <a:p>
            <a:pPr marL="177800" indent="-177800">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We once were opposed to God </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(children of the devil &amp; destined to judgment)</a:t>
            </a:r>
          </a:p>
        </p:txBody>
      </p:sp>
      <p:sp>
        <p:nvSpPr>
          <p:cNvPr id="7" name="TextBox 6">
            <a:extLst>
              <a:ext uri="{FF2B5EF4-FFF2-40B4-BE49-F238E27FC236}">
                <a16:creationId xmlns:a16="http://schemas.microsoft.com/office/drawing/2014/main" id="{D59DFA65-310B-F69D-C3A5-216FCAF2A6AB}"/>
              </a:ext>
            </a:extLst>
          </p:cNvPr>
          <p:cNvSpPr txBox="1"/>
          <p:nvPr/>
        </p:nvSpPr>
        <p:spPr>
          <a:xfrm>
            <a:off x="12752" y="2713484"/>
            <a:ext cx="1098699"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Repent:  </a:t>
            </a:r>
          </a:p>
        </p:txBody>
      </p:sp>
      <p:sp>
        <p:nvSpPr>
          <p:cNvPr id="8" name="TextBox 7">
            <a:extLst>
              <a:ext uri="{FF2B5EF4-FFF2-40B4-BE49-F238E27FC236}">
                <a16:creationId xmlns:a16="http://schemas.microsoft.com/office/drawing/2014/main" id="{4CA86C98-6A60-DB13-DABB-BEC531B7393D}"/>
              </a:ext>
            </a:extLst>
          </p:cNvPr>
          <p:cNvSpPr txBox="1"/>
          <p:nvPr/>
        </p:nvSpPr>
        <p:spPr>
          <a:xfrm>
            <a:off x="823419" y="2713484"/>
            <a:ext cx="8316416"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Much more than a change of mind.  Change of the whole person. </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Conversion/Turning;   An about-face;  U-turn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change of actions.  Bear fruit in keeping with repentance</a:t>
            </a:r>
          </a:p>
        </p:txBody>
      </p:sp>
      <p:sp>
        <p:nvSpPr>
          <p:cNvPr id="9" name="TextBox 8">
            <a:extLst>
              <a:ext uri="{FF2B5EF4-FFF2-40B4-BE49-F238E27FC236}">
                <a16:creationId xmlns:a16="http://schemas.microsoft.com/office/drawing/2014/main" id="{46EA8D00-00BE-6A27-707C-58EC1F2AED3D}"/>
              </a:ext>
            </a:extLst>
          </p:cNvPr>
          <p:cNvSpPr txBox="1"/>
          <p:nvPr/>
        </p:nvSpPr>
        <p:spPr>
          <a:xfrm>
            <a:off x="24873" y="3909809"/>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Repentance is demonstrated by practical action.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Summarised as Love God;  Love your neighbour as yourself.</a:t>
            </a:r>
          </a:p>
        </p:txBody>
      </p:sp>
      <p:sp>
        <p:nvSpPr>
          <p:cNvPr id="10" name="TextBox 9">
            <a:extLst>
              <a:ext uri="{FF2B5EF4-FFF2-40B4-BE49-F238E27FC236}">
                <a16:creationId xmlns:a16="http://schemas.microsoft.com/office/drawing/2014/main" id="{69FF56DB-AA3C-A772-0C45-7DF71FCCC0E3}"/>
              </a:ext>
            </a:extLst>
          </p:cNvPr>
          <p:cNvSpPr txBox="1"/>
          <p:nvPr/>
        </p:nvSpPr>
        <p:spPr>
          <a:xfrm>
            <a:off x="-4165" y="4456666"/>
            <a:ext cx="507650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Judgment  (Winnowing)  ––  A great separation:  </a:t>
            </a:r>
          </a:p>
        </p:txBody>
      </p:sp>
      <p:sp>
        <p:nvSpPr>
          <p:cNvPr id="11" name="TextBox 10">
            <a:extLst>
              <a:ext uri="{FF2B5EF4-FFF2-40B4-BE49-F238E27FC236}">
                <a16:creationId xmlns:a16="http://schemas.microsoft.com/office/drawing/2014/main" id="{3F12E0F3-350D-B019-D1AB-1A7C14C83508}"/>
              </a:ext>
            </a:extLst>
          </p:cNvPr>
          <p:cNvSpPr txBox="1"/>
          <p:nvPr/>
        </p:nvSpPr>
        <p:spPr>
          <a:xfrm>
            <a:off x="8041" y="4736802"/>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Wheat brought into the barn (Salvation:  receive forgiveness through turning to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Chaff burned  (Judgment for those who do not turn to God)</a:t>
            </a:r>
          </a:p>
        </p:txBody>
      </p:sp>
      <p:sp>
        <p:nvSpPr>
          <p:cNvPr id="12" name="TextBox 11">
            <a:extLst>
              <a:ext uri="{FF2B5EF4-FFF2-40B4-BE49-F238E27FC236}">
                <a16:creationId xmlns:a16="http://schemas.microsoft.com/office/drawing/2014/main" id="{12D41CA8-EBB0-0F90-540E-7040ECDFC1B1}"/>
              </a:ext>
            </a:extLst>
          </p:cNvPr>
          <p:cNvSpPr txBox="1"/>
          <p:nvPr/>
        </p:nvSpPr>
        <p:spPr>
          <a:xfrm>
            <a:off x="5610" y="5331060"/>
            <a:ext cx="9127083"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Repentance for the forgiveness of Sins is to be proclaimed in the Name of Jesus to all Nations</a:t>
            </a:r>
          </a:p>
        </p:txBody>
      </p:sp>
    </p:spTree>
    <p:extLst>
      <p:ext uri="{BB962C8B-B14F-4D97-AF65-F5344CB8AC3E}">
        <p14:creationId xmlns:p14="http://schemas.microsoft.com/office/powerpoint/2010/main" val="292664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animBg="1"/>
      <p:bldP spid="2" grpId="0"/>
      <p:bldP spid="4" grpId="0" animBg="1"/>
      <p:bldP spid="5" grpId="0"/>
      <p:bldP spid="7" grpId="0"/>
      <p:bldP spid="8" grpId="0" uiExpand="1" build="p"/>
      <p:bldP spid="9" grpId="0"/>
      <p:bldP spid="10" grpId="0"/>
      <p:bldP spid="11" grpId="0" uiExpand="1"/>
      <p:bldP spid="1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159336</TotalTime>
  <Words>823</Words>
  <Application>Microsoft Macintosh PowerPoint</Application>
  <PresentationFormat>On-screen Show (16:10)</PresentationFormat>
  <Paragraphs>51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2468</cp:revision>
  <cp:lastPrinted>2023-02-24T06:41:06Z</cp:lastPrinted>
  <dcterms:created xsi:type="dcterms:W3CDTF">2016-11-04T06:28:01Z</dcterms:created>
  <dcterms:modified xsi:type="dcterms:W3CDTF">2023-03-03T07:10:42Z</dcterms:modified>
</cp:coreProperties>
</file>